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grandir Bold" panose="020B0604020202020204" charset="0"/>
      <p:regular r:id="rId11"/>
    </p:embeddedFont>
    <p:embeddedFont>
      <p:font typeface="Glacial Indifference" panose="020B0604020202020204" charset="0"/>
      <p:regular r:id="rId12"/>
    </p:embeddedFont>
    <p:embeddedFont>
      <p:font typeface="Handy Casual" panose="020B0604020202020204" charset="0"/>
      <p:regular r:id="rId13"/>
    </p:embeddedFont>
    <p:embeddedFont>
      <p:font typeface="Montserrat Bold" panose="020B060402020202020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TC Milo" panose="020B0604020202020204" charset="0"/>
      <p:regular r:id="rId16"/>
    </p:embeddedFont>
    <p:embeddedFont>
      <p:font typeface="TT Berlineri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54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450449">
            <a:off x="4174419" y="9814935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8"/>
                </a:lnTo>
                <a:lnTo>
                  <a:pt x="0" y="284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841407">
            <a:off x="7527446" y="7122234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51875">
            <a:off x="10043618" y="9112122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376478">
            <a:off x="1156889" y="8300709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284536" y="6217638"/>
            <a:ext cx="5718928" cy="1200675"/>
            <a:chOff x="0" y="0"/>
            <a:chExt cx="7625237" cy="1600900"/>
          </a:xfrm>
        </p:grpSpPr>
        <p:sp>
          <p:nvSpPr>
            <p:cNvPr id="8" name="Freeform 8"/>
            <p:cNvSpPr/>
            <p:nvPr/>
          </p:nvSpPr>
          <p:spPr>
            <a:xfrm rot="5291627">
              <a:off x="1613151" y="-1518633"/>
              <a:ext cx="1455433" cy="4638166"/>
            </a:xfrm>
            <a:custGeom>
              <a:avLst/>
              <a:gdLst/>
              <a:ahLst/>
              <a:cxnLst/>
              <a:rect l="l" t="t" r="r" b="b"/>
              <a:pathLst>
                <a:path w="1455433" h="4638166">
                  <a:moveTo>
                    <a:pt x="0" y="0"/>
                  </a:moveTo>
                  <a:lnTo>
                    <a:pt x="1455433" y="0"/>
                  </a:lnTo>
                  <a:lnTo>
                    <a:pt x="1455433" y="4638166"/>
                  </a:lnTo>
                  <a:lnTo>
                    <a:pt x="0" y="4638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66966">
              <a:off x="5140880" y="-1098572"/>
              <a:ext cx="1338110" cy="3605224"/>
            </a:xfrm>
            <a:custGeom>
              <a:avLst/>
              <a:gdLst/>
              <a:ahLst/>
              <a:cxnLst/>
              <a:rect l="l" t="t" r="r" b="b"/>
              <a:pathLst>
                <a:path w="1338110" h="3605224">
                  <a:moveTo>
                    <a:pt x="0" y="0"/>
                  </a:moveTo>
                  <a:lnTo>
                    <a:pt x="1338109" y="0"/>
                  </a:lnTo>
                  <a:lnTo>
                    <a:pt x="1338109" y="3605224"/>
                  </a:lnTo>
                  <a:lnTo>
                    <a:pt x="0" y="360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00000">
            <a:off x="-1718963" y="2167078"/>
            <a:ext cx="1034126" cy="5286265"/>
          </a:xfrm>
          <a:custGeom>
            <a:avLst/>
            <a:gdLst/>
            <a:ahLst/>
            <a:cxnLst/>
            <a:rect l="l" t="t" r="r" b="b"/>
            <a:pathLst>
              <a:path w="1034126" h="5286265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832559">
            <a:off x="18724672" y="2474201"/>
            <a:ext cx="930563" cy="4756873"/>
          </a:xfrm>
          <a:custGeom>
            <a:avLst/>
            <a:gdLst/>
            <a:ahLst/>
            <a:cxnLst/>
            <a:rect l="l" t="t" r="r" b="b"/>
            <a:pathLst>
              <a:path w="930563" h="475687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430828">
            <a:off x="-2800176" y="-4554003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902167" flipH="1">
            <a:off x="13786715" y="-4813126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18078" y="1390650"/>
            <a:ext cx="13134022" cy="363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9"/>
              </a:lnSpc>
            </a:pPr>
            <a:r>
              <a:rPr lang="en-US" sz="4000" dirty="0">
                <a:solidFill>
                  <a:srgbClr val="FFFFFF"/>
                </a:solidFill>
                <a:latin typeface="TC Milo"/>
              </a:rPr>
              <a:t>DASAR SISTEM KOMPUTER</a:t>
            </a:r>
          </a:p>
          <a:p>
            <a:pPr algn="ctr">
              <a:lnSpc>
                <a:spcPts val="9149"/>
              </a:lnSpc>
            </a:pPr>
            <a:r>
              <a:rPr lang="en-US" sz="11023" dirty="0">
                <a:solidFill>
                  <a:srgbClr val="FFFFFF"/>
                </a:solidFill>
                <a:latin typeface="TC Milo"/>
              </a:rPr>
              <a:t>PROGRAM INPUT NILAI SEMESTER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8669" y="5327273"/>
            <a:ext cx="11893431" cy="86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4"/>
              </a:lnSpc>
            </a:pPr>
            <a:r>
              <a:rPr lang="en-US" sz="4317" dirty="0">
                <a:solidFill>
                  <a:srgbClr val="AA8E6B"/>
                </a:solidFill>
                <a:latin typeface="Agrandir Bold"/>
              </a:rPr>
              <a:t>WISNU SYARIFUDIN AJI-A-2300018039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69681" y="6170013"/>
            <a:ext cx="10544947" cy="91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7"/>
              </a:lnSpc>
            </a:pPr>
            <a:r>
              <a:rPr lang="en-US" sz="2634" dirty="0">
                <a:solidFill>
                  <a:srgbClr val="FFFFFF"/>
                </a:solidFill>
                <a:latin typeface="Open Sans"/>
              </a:rPr>
              <a:t>LINK GITHUB : https://github.com/WisnuSyarifudinAji/Program-Input-Nilai-Semester.git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16192" y="262156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alphaModFix amt="4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5358" y="4146190"/>
            <a:ext cx="15733942" cy="467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6"/>
              </a:lnSpc>
            </a:pPr>
            <a:r>
              <a:rPr lang="en-US" sz="4304">
                <a:solidFill>
                  <a:srgbClr val="F9F9F9"/>
                </a:solidFill>
                <a:latin typeface="Agrandir Bold"/>
              </a:rPr>
              <a:t>Aplikasi ini dirancang untuk membantu pengguna (seperti mahasiswa atau pengajar) dalam menginput dan mengelola nilai-nilai semester. Dengan antarmuka yang sederhana dan mudah digunakan, pengguna dapat memasukkan informasi nilai untuk setiap semester dan mendapatkan hasil total dan rata-rata.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91555" y="1196401"/>
            <a:ext cx="9504890" cy="9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7"/>
              </a:lnSpc>
            </a:pPr>
            <a:r>
              <a:rPr lang="en-US" sz="7900">
                <a:solidFill>
                  <a:srgbClr val="201E20"/>
                </a:solidFill>
                <a:latin typeface="Handy Casual"/>
              </a:rPr>
              <a:t>DESKRIPSI APLIKASI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11086" flipH="1">
            <a:off x="-116966" y="2777520"/>
            <a:ext cx="1628213" cy="1760230"/>
          </a:xfrm>
          <a:custGeom>
            <a:avLst/>
            <a:gdLst/>
            <a:ahLst/>
            <a:cxnLst/>
            <a:rect l="l" t="t" r="r" b="b"/>
            <a:pathLst>
              <a:path w="1628213" h="1760230">
                <a:moveTo>
                  <a:pt x="1628213" y="0"/>
                </a:moveTo>
                <a:lnTo>
                  <a:pt x="0" y="0"/>
                </a:lnTo>
                <a:lnTo>
                  <a:pt x="0" y="1760230"/>
                </a:lnTo>
                <a:lnTo>
                  <a:pt x="1628213" y="1760230"/>
                </a:lnTo>
                <a:lnTo>
                  <a:pt x="1628213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57527" y="4743493"/>
            <a:ext cx="3648304" cy="36483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19848" y="4815045"/>
            <a:ext cx="3648304" cy="36483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45867" y="4743493"/>
            <a:ext cx="3648304" cy="364830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3065813">
            <a:off x="16495577" y="192078"/>
            <a:ext cx="2371254" cy="2057063"/>
          </a:xfrm>
          <a:custGeom>
            <a:avLst/>
            <a:gdLst/>
            <a:ahLst/>
            <a:cxnLst/>
            <a:rect l="l" t="t" r="r" b="b"/>
            <a:pathLst>
              <a:path w="2371254" h="2057063">
                <a:moveTo>
                  <a:pt x="0" y="0"/>
                </a:moveTo>
                <a:lnTo>
                  <a:pt x="2371254" y="0"/>
                </a:lnTo>
                <a:lnTo>
                  <a:pt x="2371254" y="2057063"/>
                </a:lnTo>
                <a:lnTo>
                  <a:pt x="0" y="205706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39765" y="5791472"/>
            <a:ext cx="2683827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Memudahkan para guru siswa dalam mengolah nilai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88930" y="1114425"/>
            <a:ext cx="12710139" cy="125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799">
                <a:solidFill>
                  <a:srgbClr val="202020"/>
                </a:solidFill>
                <a:latin typeface="TT Berlinerins"/>
              </a:rPr>
              <a:t>fitur aplikasi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6354" y="3670855"/>
            <a:ext cx="139065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202020"/>
                </a:solidFill>
                <a:latin typeface="TT Berlinerins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61522" y="5719920"/>
            <a:ext cx="2496333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Memberikan informasi tentang hasil rata-rata nilai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14364" y="3706631"/>
            <a:ext cx="139065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202020"/>
                </a:solidFill>
                <a:latin typeface="TT Berlinerins"/>
              </a:rPr>
              <a:t>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26615" y="5581922"/>
            <a:ext cx="2486808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Dapat menyimpan data nilai yang telah dimasukkan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74694" y="3670855"/>
            <a:ext cx="139065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202020"/>
                </a:solidFill>
                <a:latin typeface="TT Berlinerins"/>
              </a:rPr>
              <a:t>3.</a:t>
            </a:r>
          </a:p>
        </p:txBody>
      </p:sp>
      <p:sp>
        <p:nvSpPr>
          <p:cNvPr id="20" name="Freeform 20"/>
          <p:cNvSpPr/>
          <p:nvPr/>
        </p:nvSpPr>
        <p:spPr>
          <a:xfrm rot="-10734601">
            <a:off x="6615320" y="9089383"/>
            <a:ext cx="13336952" cy="8461707"/>
          </a:xfrm>
          <a:custGeom>
            <a:avLst/>
            <a:gdLst/>
            <a:ahLst/>
            <a:cxnLst/>
            <a:rect l="l" t="t" r="r" b="b"/>
            <a:pathLst>
              <a:path w="13336952" h="8461707">
                <a:moveTo>
                  <a:pt x="0" y="0"/>
                </a:moveTo>
                <a:lnTo>
                  <a:pt x="13336952" y="0"/>
                </a:lnTo>
                <a:lnTo>
                  <a:pt x="13336952" y="8461707"/>
                </a:lnTo>
                <a:lnTo>
                  <a:pt x="0" y="846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0734601">
            <a:off x="-4306538" y="9356083"/>
            <a:ext cx="13336952" cy="8461707"/>
          </a:xfrm>
          <a:custGeom>
            <a:avLst/>
            <a:gdLst/>
            <a:ahLst/>
            <a:cxnLst/>
            <a:rect l="l" t="t" r="r" b="b"/>
            <a:pathLst>
              <a:path w="13336952" h="8461707">
                <a:moveTo>
                  <a:pt x="0" y="0"/>
                </a:moveTo>
                <a:lnTo>
                  <a:pt x="13336952" y="0"/>
                </a:lnTo>
                <a:lnTo>
                  <a:pt x="13336952" y="8461707"/>
                </a:lnTo>
                <a:lnTo>
                  <a:pt x="0" y="846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36865" y="-1786839"/>
            <a:ext cx="19376154" cy="3040428"/>
          </a:xfrm>
          <a:custGeom>
            <a:avLst/>
            <a:gdLst/>
            <a:ahLst/>
            <a:cxnLst/>
            <a:rect l="l" t="t" r="r" b="b"/>
            <a:pathLst>
              <a:path w="19376154" h="3040428">
                <a:moveTo>
                  <a:pt x="0" y="0"/>
                </a:moveTo>
                <a:lnTo>
                  <a:pt x="19376153" y="0"/>
                </a:lnTo>
                <a:lnTo>
                  <a:pt x="19376153" y="3040427"/>
                </a:lnTo>
                <a:lnTo>
                  <a:pt x="0" y="304042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939288" y="4100808"/>
            <a:ext cx="2957992" cy="2085384"/>
          </a:xfrm>
          <a:custGeom>
            <a:avLst/>
            <a:gdLst/>
            <a:ahLst/>
            <a:cxnLst/>
            <a:rect l="l" t="t" r="r" b="b"/>
            <a:pathLst>
              <a:path w="2957992" h="2085384">
                <a:moveTo>
                  <a:pt x="0" y="0"/>
                </a:moveTo>
                <a:lnTo>
                  <a:pt x="2957992" y="0"/>
                </a:lnTo>
                <a:lnTo>
                  <a:pt x="2957992" y="2085384"/>
                </a:lnTo>
                <a:lnTo>
                  <a:pt x="0" y="20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26620" y="9258300"/>
            <a:ext cx="19376154" cy="3040428"/>
          </a:xfrm>
          <a:custGeom>
            <a:avLst/>
            <a:gdLst/>
            <a:ahLst/>
            <a:cxnLst/>
            <a:rect l="l" t="t" r="r" b="b"/>
            <a:pathLst>
              <a:path w="19376154" h="3040428">
                <a:moveTo>
                  <a:pt x="0" y="0"/>
                </a:moveTo>
                <a:lnTo>
                  <a:pt x="19376154" y="0"/>
                </a:lnTo>
                <a:lnTo>
                  <a:pt x="19376154" y="3040428"/>
                </a:lnTo>
                <a:lnTo>
                  <a:pt x="0" y="30404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52671" y="3871995"/>
            <a:ext cx="13182657" cy="4628394"/>
          </a:xfrm>
          <a:custGeom>
            <a:avLst/>
            <a:gdLst/>
            <a:ahLst/>
            <a:cxnLst/>
            <a:rect l="l" t="t" r="r" b="b"/>
            <a:pathLst>
              <a:path w="13182657" h="4628394">
                <a:moveTo>
                  <a:pt x="0" y="0"/>
                </a:moveTo>
                <a:lnTo>
                  <a:pt x="13182658" y="0"/>
                </a:lnTo>
                <a:lnTo>
                  <a:pt x="13182658" y="4628394"/>
                </a:lnTo>
                <a:lnTo>
                  <a:pt x="0" y="4628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83174" y="2068175"/>
            <a:ext cx="11556565" cy="261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4"/>
              </a:lnSpc>
            </a:pPr>
            <a:r>
              <a:rPr lang="en-US" sz="7531">
                <a:solidFill>
                  <a:srgbClr val="F5F5F5"/>
                </a:solidFill>
                <a:latin typeface="Handy Casual"/>
              </a:rPr>
              <a:t>Rancangan Sketsa</a:t>
            </a:r>
          </a:p>
          <a:p>
            <a:pPr algn="ctr">
              <a:lnSpc>
                <a:spcPts val="10544"/>
              </a:lnSpc>
            </a:pPr>
            <a:endParaRPr lang="en-US" sz="7531">
              <a:solidFill>
                <a:srgbClr val="F5F5F5"/>
              </a:solidFill>
              <a:latin typeface="Handy Casu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713416" cy="10287000"/>
          </a:xfrm>
          <a:custGeom>
            <a:avLst/>
            <a:gdLst/>
            <a:ahLst/>
            <a:cxnLst/>
            <a:rect l="l" t="t" r="r" b="b"/>
            <a:pathLst>
              <a:path w="4713416" h="10287000">
                <a:moveTo>
                  <a:pt x="0" y="0"/>
                </a:moveTo>
                <a:lnTo>
                  <a:pt x="4713416" y="0"/>
                </a:lnTo>
                <a:lnTo>
                  <a:pt x="47134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41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18517" y="3224181"/>
            <a:ext cx="9330539" cy="319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2"/>
              </a:lnSpc>
            </a:pPr>
            <a:r>
              <a:rPr lang="en-US" sz="18694" dirty="0">
                <a:solidFill>
                  <a:srgbClr val="FFFFFF"/>
                </a:solidFill>
                <a:latin typeface="TT Berlinerins"/>
              </a:rPr>
              <a:t>Alur </a:t>
            </a:r>
            <a:r>
              <a:rPr lang="en-US" sz="18694" dirty="0" err="1">
                <a:solidFill>
                  <a:srgbClr val="FFFFFF"/>
                </a:solidFill>
                <a:latin typeface="TT Berlinerins"/>
              </a:rPr>
              <a:t>kerja</a:t>
            </a:r>
            <a:endParaRPr lang="en-US" sz="18694" dirty="0">
              <a:solidFill>
                <a:srgbClr val="FFFFFF"/>
              </a:solidFill>
              <a:latin typeface="TT Berliner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D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5626" y="2130826"/>
            <a:ext cx="5123844" cy="7456520"/>
          </a:xfrm>
          <a:custGeom>
            <a:avLst/>
            <a:gdLst/>
            <a:ahLst/>
            <a:cxnLst/>
            <a:rect l="l" t="t" r="r" b="b"/>
            <a:pathLst>
              <a:path w="5123844" h="7456520">
                <a:moveTo>
                  <a:pt x="0" y="0"/>
                </a:moveTo>
                <a:lnTo>
                  <a:pt x="5123844" y="0"/>
                </a:lnTo>
                <a:lnTo>
                  <a:pt x="5123844" y="7456520"/>
                </a:lnTo>
                <a:lnTo>
                  <a:pt x="0" y="745652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04427" y="2130826"/>
            <a:ext cx="3707708" cy="7456520"/>
          </a:xfrm>
          <a:custGeom>
            <a:avLst/>
            <a:gdLst/>
            <a:ahLst/>
            <a:cxnLst/>
            <a:rect l="l" t="t" r="r" b="b"/>
            <a:pathLst>
              <a:path w="3707708" h="7456520">
                <a:moveTo>
                  <a:pt x="0" y="0"/>
                </a:moveTo>
                <a:lnTo>
                  <a:pt x="3707708" y="0"/>
                </a:lnTo>
                <a:lnTo>
                  <a:pt x="3707708" y="7456520"/>
                </a:lnTo>
                <a:lnTo>
                  <a:pt x="0" y="745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59810" y="2130826"/>
            <a:ext cx="3231588" cy="7456520"/>
          </a:xfrm>
          <a:custGeom>
            <a:avLst/>
            <a:gdLst/>
            <a:ahLst/>
            <a:cxnLst/>
            <a:rect l="l" t="t" r="r" b="b"/>
            <a:pathLst>
              <a:path w="3231588" h="7456520">
                <a:moveTo>
                  <a:pt x="0" y="0"/>
                </a:moveTo>
                <a:lnTo>
                  <a:pt x="3231588" y="0"/>
                </a:lnTo>
                <a:lnTo>
                  <a:pt x="3231588" y="7456520"/>
                </a:lnTo>
                <a:lnTo>
                  <a:pt x="0" y="745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30512" y="2980998"/>
            <a:ext cx="4122069" cy="5756176"/>
          </a:xfrm>
          <a:custGeom>
            <a:avLst/>
            <a:gdLst/>
            <a:ahLst/>
            <a:cxnLst/>
            <a:rect l="l" t="t" r="r" b="b"/>
            <a:pathLst>
              <a:path w="4122069" h="5756176">
                <a:moveTo>
                  <a:pt x="0" y="0"/>
                </a:moveTo>
                <a:lnTo>
                  <a:pt x="4122069" y="0"/>
                </a:lnTo>
                <a:lnTo>
                  <a:pt x="4122069" y="5756176"/>
                </a:lnTo>
                <a:lnTo>
                  <a:pt x="0" y="5756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58284" y="696334"/>
            <a:ext cx="7206816" cy="121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>
                <a:solidFill>
                  <a:srgbClr val="FFFFFF"/>
                </a:solidFill>
                <a:latin typeface="Montserrat Bold"/>
              </a:rPr>
              <a:t>SCREENSHOT HASIL CODINGAN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D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5754" y="2343946"/>
            <a:ext cx="12936493" cy="6914354"/>
          </a:xfrm>
          <a:custGeom>
            <a:avLst/>
            <a:gdLst/>
            <a:ahLst/>
            <a:cxnLst/>
            <a:rect l="l" t="t" r="r" b="b"/>
            <a:pathLst>
              <a:path w="12936493" h="6914354">
                <a:moveTo>
                  <a:pt x="0" y="0"/>
                </a:moveTo>
                <a:lnTo>
                  <a:pt x="12936492" y="0"/>
                </a:lnTo>
                <a:lnTo>
                  <a:pt x="12936492" y="6914354"/>
                </a:lnTo>
                <a:lnTo>
                  <a:pt x="0" y="691435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39" b="-1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84996" y="781534"/>
            <a:ext cx="5918009" cy="939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FFFFFF"/>
                </a:solidFill>
                <a:latin typeface="Montserrat Bold"/>
              </a:rPr>
              <a:t>SCREENSHOT OUTPUT PTOGRAM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D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02622"/>
            <a:ext cx="16230600" cy="7822756"/>
          </a:xfrm>
          <a:custGeom>
            <a:avLst/>
            <a:gdLst/>
            <a:ahLst/>
            <a:cxnLst/>
            <a:rect l="l" t="t" r="r" b="b"/>
            <a:pathLst>
              <a:path w="16230600" h="7822756">
                <a:moveTo>
                  <a:pt x="0" y="0"/>
                </a:moveTo>
                <a:lnTo>
                  <a:pt x="16230600" y="0"/>
                </a:lnTo>
                <a:lnTo>
                  <a:pt x="16230600" y="7822755"/>
                </a:lnTo>
                <a:lnTo>
                  <a:pt x="0" y="782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4736" b="-47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92695" y="815022"/>
            <a:ext cx="6702610" cy="49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700">
                <a:solidFill>
                  <a:srgbClr val="FFFFFF"/>
                </a:solidFill>
                <a:latin typeface="Montserrat Bold"/>
              </a:rPr>
              <a:t>SCREENSHOT DI GITHUB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D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5638" y="1999249"/>
            <a:ext cx="14256724" cy="7259051"/>
          </a:xfrm>
          <a:custGeom>
            <a:avLst/>
            <a:gdLst/>
            <a:ahLst/>
            <a:cxnLst/>
            <a:rect l="l" t="t" r="r" b="b"/>
            <a:pathLst>
              <a:path w="14256724" h="7259051">
                <a:moveTo>
                  <a:pt x="0" y="0"/>
                </a:moveTo>
                <a:lnTo>
                  <a:pt x="14256724" y="0"/>
                </a:lnTo>
                <a:lnTo>
                  <a:pt x="14256724" y="7259051"/>
                </a:lnTo>
                <a:lnTo>
                  <a:pt x="0" y="725905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84181" y="655954"/>
            <a:ext cx="7119638" cy="802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100">
                <a:solidFill>
                  <a:srgbClr val="FFFFFF"/>
                </a:solidFill>
                <a:latin typeface="Montserrat Bold"/>
              </a:rPr>
              <a:t>SCREENSHOT CODINGAN DI 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113</Words>
  <Application>Microsoft Office PowerPoint</Application>
  <PresentationFormat>Custom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TT Berlinerins</vt:lpstr>
      <vt:lpstr>Arial</vt:lpstr>
      <vt:lpstr>TC Milo</vt:lpstr>
      <vt:lpstr>Montserrat Bold</vt:lpstr>
      <vt:lpstr>Calibri</vt:lpstr>
      <vt:lpstr>Handy Casual</vt:lpstr>
      <vt:lpstr>Agrandir Bold</vt:lpstr>
      <vt:lpstr>Glacial Indifference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Hitam dan Putih Kertas Robek Presentasi Tugas Kelompok</dc:title>
  <dc:creator>ASUS</dc:creator>
  <cp:lastModifiedBy>asus vivobook</cp:lastModifiedBy>
  <cp:revision>3</cp:revision>
  <dcterms:created xsi:type="dcterms:W3CDTF">2006-08-16T00:00:00Z</dcterms:created>
  <dcterms:modified xsi:type="dcterms:W3CDTF">2024-01-13T09:43:33Z</dcterms:modified>
  <dc:identifier>DAF5tp_cYsU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5010888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